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18288000" cy="10287000"/>
  <p:notesSz cx="6858000" cy="9144000"/>
  <p:embeddedFontLst>
    <p:embeddedFont>
      <p:font typeface="Open Sans" charset="1" panose="020B0606030504020204"/>
      <p:regular r:id="rId43"/>
    </p:embeddedFont>
    <p:embeddedFont>
      <p:font typeface="Open Sans Bold" charset="1" panose="020B0806030504020204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fonts/font43.fntdata" Type="http://schemas.openxmlformats.org/officeDocument/2006/relationships/font"/><Relationship Id="rId44" Target="fonts/font44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9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0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5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12335" y="4262120"/>
            <a:ext cx="9087684" cy="1677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Smart RH Público! </a:t>
            </a:r>
          </a:p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Remuneração e Afastamentos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68668" y="1495844"/>
            <a:ext cx="15550664" cy="4198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Adicionais: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acréscimos ao salário por tempo de serviço, insalubridade, periculosidade, transferência, entre outros.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Exemplo: adicional por tempo de serviço (quinquênio), adicional de insalubridade.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588337" y="5911645"/>
            <a:ext cx="7111325" cy="3555663"/>
          </a:xfrm>
          <a:custGeom>
            <a:avLst/>
            <a:gdLst/>
            <a:ahLst/>
            <a:cxnLst/>
            <a:rect r="r" b="b" t="t" l="l"/>
            <a:pathLst>
              <a:path h="3555663" w="7111325">
                <a:moveTo>
                  <a:pt x="0" y="0"/>
                </a:moveTo>
                <a:lnTo>
                  <a:pt x="7111326" y="0"/>
                </a:lnTo>
                <a:lnTo>
                  <a:pt x="7111326" y="3555663"/>
                </a:lnTo>
                <a:lnTo>
                  <a:pt x="0" y="35556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65910" y="1147055"/>
            <a:ext cx="15693390" cy="2998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Auxílios e indenizações: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verbas para compensar despesas ou situações especiais, sem caráter salarial.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Exemplo: auxílio-alimentação, auxílio-transporte, ajuda de custo.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24518" y="799197"/>
            <a:ext cx="15934782" cy="7781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Extraordinárias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São pagamentos eventuais, não habituais, que não integram a remuneração regular do servidor.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Podem ser concedidas por serviços excepcionais, trabalhos fora do horário normal, ou ocasiões especiais.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Geralmente, não são consideradas para cálculo de férias, aposentadoria ou encargos sociais.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Exemplo: pagamento por plantões extraordinários ou horas extras autorizadas.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38784"/>
            <a:ext cx="16230600" cy="5998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Prêmios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Pagamentos concedidos como reconhecimento por mérito, eficiência ou desempenho excepcional do servidor.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Podem ser utilizados para incentivar produtividade ou projetos especiais.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Podem ou não integrar a remuneração, dependendo da legislação local.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Exemplo: prêmio anual por excelência no serviço público.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025"/>
            <a:ext cx="16230600" cy="5998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Bônus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Similar aos prêmios, são valores pagos como gratificação especial.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Geralmente vinculados a metas ou resultados alcançados.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 algumas administrações, são mais comuns em empresas públicas e sociedades de economia mista.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Exemplo: bônus por metas de arrecadação fiscal.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323987"/>
            <a:ext cx="16230600" cy="5398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Beneficiárias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Verbas que beneficiam o servidor em razão de alguma condição específica, como auxílio para despesas, saúde, alimentação etc.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Muitas vezes têm caráter indenizatório e não integram o salário.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Exemplo: auxílio-alimentação, auxílio-saúde.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94229" y="962025"/>
            <a:ext cx="16230600" cy="8026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ABONO PERMANÊNCIA</a:t>
            </a:r>
          </a:p>
          <a:p>
            <a:pPr algn="ctr">
              <a:lnSpc>
                <a:spcPts val="4900"/>
              </a:lnSpc>
            </a:p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 um benefício pago ao servidor público que:</a:t>
            </a:r>
          </a:p>
          <a:p>
            <a:pPr algn="just">
              <a:lnSpc>
                <a:spcPts val="4900"/>
              </a:lnSpc>
            </a:p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já preencheu todos os requisitos para se aposentar (voluntariamente)</a:t>
            </a:r>
          </a:p>
          <a:p>
            <a:pPr algn="just">
              <a:lnSpc>
                <a:spcPts val="4900"/>
              </a:lnSpc>
            </a:p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opta por continuar em atividade</a:t>
            </a:r>
          </a:p>
          <a:p>
            <a:pPr algn="just">
              <a:lnSpc>
                <a:spcPts val="4900"/>
              </a:lnSpc>
            </a:p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valor do abono corresponde, em regra, ao valor da contribuição previdenciária que o servidor paga.</a:t>
            </a:r>
          </a:p>
          <a:p>
            <a:pPr algn="just">
              <a:lnSpc>
                <a:spcPts val="4900"/>
              </a:lnSpc>
            </a:p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Base constitucional: art. 40, §19, da Constituição Federal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88552" y="3575792"/>
            <a:ext cx="740148" cy="599520"/>
          </a:xfrm>
          <a:custGeom>
            <a:avLst/>
            <a:gdLst/>
            <a:ahLst/>
            <a:cxnLst/>
            <a:rect r="r" b="b" t="t" l="l"/>
            <a:pathLst>
              <a:path h="599520" w="740148">
                <a:moveTo>
                  <a:pt x="0" y="0"/>
                </a:moveTo>
                <a:lnTo>
                  <a:pt x="740148" y="0"/>
                </a:lnTo>
                <a:lnTo>
                  <a:pt x="740148" y="599520"/>
                </a:lnTo>
                <a:lnTo>
                  <a:pt x="0" y="5995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88552" y="4708803"/>
            <a:ext cx="740148" cy="599520"/>
          </a:xfrm>
          <a:custGeom>
            <a:avLst/>
            <a:gdLst/>
            <a:ahLst/>
            <a:cxnLst/>
            <a:rect r="r" b="b" t="t" l="l"/>
            <a:pathLst>
              <a:path h="599520" w="740148">
                <a:moveTo>
                  <a:pt x="0" y="0"/>
                </a:moveTo>
                <a:lnTo>
                  <a:pt x="740148" y="0"/>
                </a:lnTo>
                <a:lnTo>
                  <a:pt x="740148" y="599519"/>
                </a:lnTo>
                <a:lnTo>
                  <a:pt x="0" y="59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88552" y="5991780"/>
            <a:ext cx="740148" cy="599520"/>
          </a:xfrm>
          <a:custGeom>
            <a:avLst/>
            <a:gdLst/>
            <a:ahLst/>
            <a:cxnLst/>
            <a:rect r="r" b="b" t="t" l="l"/>
            <a:pathLst>
              <a:path h="599520" w="740148">
                <a:moveTo>
                  <a:pt x="0" y="0"/>
                </a:moveTo>
                <a:lnTo>
                  <a:pt x="740148" y="0"/>
                </a:lnTo>
                <a:lnTo>
                  <a:pt x="740148" y="599520"/>
                </a:lnTo>
                <a:lnTo>
                  <a:pt x="0" y="5995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3037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22250"/>
            <a:ext cx="16230600" cy="955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salário-família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 um benefício previdenciário pago ao servidor público (ou trabalhador) de baixa renda, em razão de dependentes.</a:t>
            </a:r>
          </a:p>
          <a:p>
            <a:pPr algn="l" marL="626111" indent="-313055" lvl="1">
              <a:lnSpc>
                <a:spcPts val="4060"/>
              </a:lnSpc>
              <a:buFont typeface="Arial"/>
              <a:buChar char="•"/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 devido por filho ou equiparado: até 14 anos, ou de qualquer idade, se inválido ou com deficiência</a:t>
            </a: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Fundamento: art. 7º, XII, da CF e legislação previdenciária.</a:t>
            </a: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Finalidade : </a:t>
            </a: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Auxiliar o sustento familiar</a:t>
            </a:r>
          </a:p>
          <a:p>
            <a:pPr algn="l">
              <a:lnSpc>
                <a:spcPts val="4060"/>
              </a:lnSpc>
            </a:pPr>
          </a:p>
          <a:p>
            <a:pPr algn="l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Quem tem direito?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contexto da Administração Pública: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Servidor público remunerado abaixo do limite legal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Vinculado a RPPS ou RGPS (conforme o ente)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Com filhos ou dependentes nas condições legais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⚠️ O valor-limite de renda e o valor do benefício são fixados em lei e podem variar.</a:t>
            </a:r>
          </a:p>
          <a:p>
            <a:pPr algn="ctr">
              <a:lnSpc>
                <a:spcPts val="4900"/>
              </a:lnSpc>
            </a:pPr>
          </a:p>
          <a:p>
            <a:pPr algn="ctr">
              <a:lnSpc>
                <a:spcPts val="4900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977808" y="6502211"/>
            <a:ext cx="740148" cy="599520"/>
          </a:xfrm>
          <a:custGeom>
            <a:avLst/>
            <a:gdLst/>
            <a:ahLst/>
            <a:cxnLst/>
            <a:rect r="r" b="b" t="t" l="l"/>
            <a:pathLst>
              <a:path h="599520" w="740148">
                <a:moveTo>
                  <a:pt x="0" y="0"/>
                </a:moveTo>
                <a:lnTo>
                  <a:pt x="740148" y="0"/>
                </a:lnTo>
                <a:lnTo>
                  <a:pt x="740148" y="599520"/>
                </a:lnTo>
                <a:lnTo>
                  <a:pt x="0" y="5995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347882" y="7101731"/>
            <a:ext cx="740148" cy="599520"/>
          </a:xfrm>
          <a:custGeom>
            <a:avLst/>
            <a:gdLst/>
            <a:ahLst/>
            <a:cxnLst/>
            <a:rect r="r" b="b" t="t" l="l"/>
            <a:pathLst>
              <a:path h="599520" w="740148">
                <a:moveTo>
                  <a:pt x="0" y="0"/>
                </a:moveTo>
                <a:lnTo>
                  <a:pt x="740148" y="0"/>
                </a:lnTo>
                <a:lnTo>
                  <a:pt x="740148" y="599519"/>
                </a:lnTo>
                <a:lnTo>
                  <a:pt x="0" y="5995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152620" y="7701250"/>
            <a:ext cx="740148" cy="599520"/>
          </a:xfrm>
          <a:custGeom>
            <a:avLst/>
            <a:gdLst/>
            <a:ahLst/>
            <a:cxnLst/>
            <a:rect r="r" b="b" t="t" l="l"/>
            <a:pathLst>
              <a:path h="599520" w="740148">
                <a:moveTo>
                  <a:pt x="0" y="0"/>
                </a:moveTo>
                <a:lnTo>
                  <a:pt x="740148" y="0"/>
                </a:lnTo>
                <a:lnTo>
                  <a:pt x="740148" y="599520"/>
                </a:lnTo>
                <a:lnTo>
                  <a:pt x="0" y="5995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302721"/>
            <a:ext cx="16218098" cy="47809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Abonos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são parcelas pagas ao servidor público com a finalidade de: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complementar remuneração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corrigir distorções salariais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incentivar permanência ou desempenho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ajustar situações específicas previstas em lei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👉 Não existe um único “abono”: o termo é genérico e depende da lei que o cria.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65412" y="1142197"/>
            <a:ext cx="16093888" cy="7181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Gratificações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são parcelas adicionais pagas ao servidor público em razão de uma condição especial, como: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exercício de função específica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desempenho diferenciado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tempo de serviço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condições especiais de trabalho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👉 Diferem do vencimento básico,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pois não são permanentes por natureza (salvo exceções legais).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97155"/>
            <a:ext cx="18288000" cy="10149840"/>
          </a:xfrm>
          <a:custGeom>
            <a:avLst/>
            <a:gdLst/>
            <a:ahLst/>
            <a:cxnLst/>
            <a:rect r="r" b="b" t="t" l="l"/>
            <a:pathLst>
              <a:path h="10149840" w="18288000">
                <a:moveTo>
                  <a:pt x="0" y="0"/>
                </a:moveTo>
                <a:lnTo>
                  <a:pt x="18288000" y="0"/>
                </a:lnTo>
                <a:lnTo>
                  <a:pt x="18288000" y="10149840"/>
                </a:lnTo>
                <a:lnTo>
                  <a:pt x="0" y="101498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025"/>
            <a:ext cx="16230600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 décimo terceiro salário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(gratificação natalina) é um direito constitucional do servidor público, pago anualmente, correspondente a 1/12 da remuneração por mês trabalhado no ano.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📍 Base constitucional: art. 7º, VIII, da CF, aplicado aos servidores públicos pelo art. 39, §3º.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Natureza jurídica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✔️ Natureza remuneratória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Integra a remuneração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Sofre incidência do teto remuneratório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Sofre contribuição previdenciária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49655" y="962025"/>
            <a:ext cx="16188690" cy="5847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Situação         Trabalha?       Onde fica?      Natureza Incide teto?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Plantão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✔️ Sim Local de trabalho        Remuneratória ✔️ Sim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Prontidão 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⚠️ Não sempre Órgão         Remuneratória ✔️ Sim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Disponibilidade (sobreaviso)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 ❌ Em casa                       Remuneratória     ✔️ Sim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Disponibilidade constitucional 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❌ Sem exercício         Remuneratória ✔️ Sim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47944" y="1288853"/>
            <a:ext cx="14992112" cy="479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Outros tipos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Podem incluir diversas vantagens previstas em lei ou regulamentos, como: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Adicionais de periculosidade ou insalubridade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Ajuda de custo (para mudança de local)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Gratificações natalinas (13º salário)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Horas extras (quando previstas)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77471" y="2677160"/>
            <a:ext cx="15981829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Estagiários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São estudantes que atuam na Administração Pública para aprimorar sua formação prática e profissional.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Não têm vínculo empregatício e recebem bolsa e auxílio-transporte.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Objetivo: aprendizado e experiência, não substituição de servidores.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24 meses de duração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alunos pcd até a conclusão do curso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jus brasil diz que acima de 25 funcionários é permitido até 20% de estagiários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exceto educação 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60491" y="706774"/>
            <a:ext cx="7614474" cy="3119902"/>
          </a:xfrm>
          <a:custGeom>
            <a:avLst/>
            <a:gdLst/>
            <a:ahLst/>
            <a:cxnLst/>
            <a:rect r="r" b="b" t="t" l="l"/>
            <a:pathLst>
              <a:path h="3119902" w="7614474">
                <a:moveTo>
                  <a:pt x="0" y="0"/>
                </a:moveTo>
                <a:lnTo>
                  <a:pt x="7614474" y="0"/>
                </a:lnTo>
                <a:lnTo>
                  <a:pt x="7614474" y="3119902"/>
                </a:lnTo>
                <a:lnTo>
                  <a:pt x="0" y="31199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807108" y="1356229"/>
            <a:ext cx="10046255" cy="41808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Afastamentos temporários do servidor público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são situações em que o servidor: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 afasta do exercício do cargo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sem perda do vínculo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por prazo determinado ou determinável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34645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411959" y="971550"/>
            <a:ext cx="15527866" cy="86361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89"/>
              </a:lnSpc>
              <a:spcBef>
                <a:spcPct val="0"/>
              </a:spcBef>
            </a:pPr>
            <a:r>
              <a:rPr lang="en-US" b="true" sz="349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Licenças </a:t>
            </a:r>
          </a:p>
          <a:p>
            <a:pPr algn="ctr">
              <a:lnSpc>
                <a:spcPts val="4889"/>
              </a:lnSpc>
              <a:spcBef>
                <a:spcPct val="0"/>
              </a:spcBef>
            </a:pPr>
            <a:r>
              <a:rPr lang="en-US" sz="34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São afastamentos previstos em lei, a pedido ou de ofício.</a:t>
            </a:r>
          </a:p>
          <a:p>
            <a:pPr algn="ctr">
              <a:lnSpc>
                <a:spcPts val="4889"/>
              </a:lnSpc>
              <a:spcBef>
                <a:spcPct val="0"/>
              </a:spcBef>
            </a:pPr>
            <a:r>
              <a:rPr lang="en-US" sz="34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Principais licenças:</a:t>
            </a:r>
          </a:p>
          <a:p>
            <a:pPr algn="l">
              <a:lnSpc>
                <a:spcPts val="4889"/>
              </a:lnSpc>
              <a:spcBef>
                <a:spcPct val="0"/>
              </a:spcBef>
            </a:pPr>
            <a:r>
              <a:rPr lang="en-US" sz="34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👶 Licença-maternidade</a:t>
            </a:r>
          </a:p>
          <a:p>
            <a:pPr algn="l">
              <a:lnSpc>
                <a:spcPts val="4889"/>
              </a:lnSpc>
              <a:spcBef>
                <a:spcPct val="0"/>
              </a:spcBef>
            </a:pPr>
            <a:r>
              <a:rPr lang="en-US" sz="34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🤒 Licença para tratamento de saúde</a:t>
            </a:r>
          </a:p>
          <a:p>
            <a:pPr algn="l">
              <a:lnSpc>
                <a:spcPts val="4889"/>
              </a:lnSpc>
              <a:spcBef>
                <a:spcPct val="0"/>
              </a:spcBef>
            </a:pPr>
            <a:r>
              <a:rPr lang="en-US" sz="34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👨‍👩‍👧 Licença por motivo de doença em pessoa da família</a:t>
            </a:r>
          </a:p>
          <a:p>
            <a:pPr algn="l">
              <a:lnSpc>
                <a:spcPts val="4889"/>
              </a:lnSpc>
              <a:spcBef>
                <a:spcPct val="0"/>
              </a:spcBef>
            </a:pPr>
            <a:r>
              <a:rPr lang="en-US" sz="34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🎓 Licença para capacitação / estudos</a:t>
            </a:r>
          </a:p>
          <a:p>
            <a:pPr algn="l">
              <a:lnSpc>
                <a:spcPts val="4889"/>
              </a:lnSpc>
              <a:spcBef>
                <a:spcPct val="0"/>
              </a:spcBef>
            </a:pPr>
            <a:r>
              <a:rPr lang="en-US" sz="34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🗳️ Licença para atividade política</a:t>
            </a:r>
          </a:p>
          <a:p>
            <a:pPr algn="l">
              <a:lnSpc>
                <a:spcPts val="4889"/>
              </a:lnSpc>
              <a:spcBef>
                <a:spcPct val="0"/>
              </a:spcBef>
            </a:pPr>
            <a:r>
              <a:rPr lang="en-US" sz="34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🪖 Licença para serviço militar</a:t>
            </a:r>
          </a:p>
          <a:p>
            <a:pPr algn="l">
              <a:lnSpc>
                <a:spcPts val="4889"/>
              </a:lnSpc>
              <a:spcBef>
                <a:spcPct val="0"/>
              </a:spcBef>
            </a:pPr>
            <a:r>
              <a:rPr lang="en-US" sz="34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🧑‍🏫 Licença para mandato classista</a:t>
            </a:r>
          </a:p>
          <a:p>
            <a:pPr algn="ctr">
              <a:lnSpc>
                <a:spcPts val="4889"/>
              </a:lnSpc>
              <a:spcBef>
                <a:spcPct val="0"/>
              </a:spcBef>
            </a:pPr>
            <a:r>
              <a:rPr lang="en-US" sz="34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📌 Podem ser:</a:t>
            </a:r>
          </a:p>
          <a:p>
            <a:pPr algn="ctr">
              <a:lnSpc>
                <a:spcPts val="4889"/>
              </a:lnSpc>
              <a:spcBef>
                <a:spcPct val="0"/>
              </a:spcBef>
            </a:pPr>
            <a:r>
              <a:rPr lang="en-US" sz="34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remuneradas</a:t>
            </a:r>
          </a:p>
          <a:p>
            <a:pPr algn="ctr">
              <a:lnSpc>
                <a:spcPts val="4889"/>
              </a:lnSpc>
              <a:spcBef>
                <a:spcPct val="0"/>
              </a:spcBef>
            </a:pPr>
            <a:r>
              <a:rPr lang="en-US" sz="34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parcialmente remuneradas</a:t>
            </a:r>
          </a:p>
          <a:p>
            <a:pPr algn="ctr">
              <a:lnSpc>
                <a:spcPts val="4889"/>
              </a:lnSpc>
              <a:spcBef>
                <a:spcPct val="0"/>
              </a:spcBef>
            </a:pPr>
            <a:r>
              <a:rPr lang="en-US" sz="349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sem remuneração (depende da lei)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314268" y="3077893"/>
            <a:ext cx="6211182" cy="4131215"/>
          </a:xfrm>
          <a:custGeom>
            <a:avLst/>
            <a:gdLst/>
            <a:ahLst/>
            <a:cxnLst/>
            <a:rect r="r" b="b" t="t" l="l"/>
            <a:pathLst>
              <a:path h="4131215" w="6211182">
                <a:moveTo>
                  <a:pt x="0" y="0"/>
                </a:moveTo>
                <a:lnTo>
                  <a:pt x="6211182" y="0"/>
                </a:lnTo>
                <a:lnTo>
                  <a:pt x="6211182" y="4131214"/>
                </a:lnTo>
                <a:lnTo>
                  <a:pt x="0" y="41312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7982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670673" y="962025"/>
            <a:ext cx="9203889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Férias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Afastamento obrigatório e periódico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Finalidade: descanso do servidor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Características: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Mantém remuneração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Acréscimo constitucional de 1/3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Conta como tempo de serviço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Afastamento temporário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858631" y="962025"/>
            <a:ext cx="12570739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Afastamento por ordem judicial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Ocorre quando o servidor: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 afastado por decisão judicial geralmente de forma cautelar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sem rompimento do vínculo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Exemplos: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medidas cautelares penais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afastamento para apuração de fatos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remuneração depende da decisão judicial ou da lei aplicável.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619442"/>
            <a:ext cx="15804938" cy="89814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Outros afastamentos temporários (mais cobrados)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🗳️ Exercício de mandato eletivo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🎓 Curso de formação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🌍 Missão ou estudo no exterior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🧑‍⚖️ Júri e outros serviços obrigatórios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🩺 Acidente em serviço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⚰️ Falecimento de familiar (nojo)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💍 Casamento (gala)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99882" y="497298"/>
            <a:ext cx="15959418" cy="8381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Afastamento em caso de Processo Administrativo Disciplinar (PAD)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Processo Administrativo Disciplinar, o servidor pode ser afastado temporariamente do exercício do cargo como medida cautelar, sem caráter punitivo.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objetivo é garantir a apuração dos fatos, evitando interferência do servidor na investigação.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Características principais: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✔️ Afastamento cautelar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Não é penalidade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Temporário</a:t>
            </a:r>
          </a:p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Vínculo funcional mantido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64064" y="285750"/>
            <a:ext cx="6813905" cy="584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 Vencimentos, subsídios, proventos e remuneração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588994" y="2580181"/>
            <a:ext cx="4187666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 Tetos remuneratórios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05605" y="3181350"/>
            <a:ext cx="7631073" cy="638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 Verbas complementares remuneratórias: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a) Abono de permanência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b) Salário família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c) Adicionais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d) Horas Extras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e) Abonos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f) Gratificação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g) Décimo terceiro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h) Prêmio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i) Plantão, Prontidão e Disponibilidade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j) Estágios remunerados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k) Outras verbas remuneratórias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505658" y="479285"/>
            <a:ext cx="4156829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4 Verbas Indenizatórias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440894" y="1184135"/>
            <a:ext cx="6443186" cy="4248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5 Afastamentos temporários: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a) Licenças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b) Férias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c) Em PAD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d) Ordem judicial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e) Outros tipos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f) Remunerados e não remunerados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764798" y="6534150"/>
            <a:ext cx="6494502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7 Desvios (de função e de finalidade)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760696" y="7448550"/>
            <a:ext cx="6123384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8 Outros temas celetistas e/ou estatutários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161368" y="5086350"/>
            <a:ext cx="7252573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6 Afastamentos definitivos (rescisão, exoneração e demissão</a:t>
            </a:r>
          </a:p>
        </p:txBody>
      </p:sp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81075"/>
            <a:ext cx="16230600" cy="8877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1 Desvios funcionais: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a) De finalidade</a:t>
            </a:r>
          </a:p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b="true" sz="29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b) De função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</a:p>
          <a:p>
            <a:pPr algn="just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Desvio funcional ocorre quando um trabalhador é colocado para realizar atividades diferentes daquelas para as quais foi contratado, sem a devida compensação ou formalização legal.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</a:p>
          <a:p>
            <a:pPr algn="just" marL="647694" indent="-323847" lvl="1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 assistente administrativo que começa a exercer atividades de um analista ou coordenador, mas continua recebendo salário inferior e sem reconhecimento formal.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</a:p>
          <a:p>
            <a:pPr algn="just" marL="647694" indent="-323847" lvl="1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Uma professora que, além das aulas, é informalmente responsabilizada pela coordenação pedagógica, sem ser oficialmente promovida nem receber acréscimo salarial.</a:t>
            </a:r>
          </a:p>
          <a:p>
            <a:pPr algn="ctr" marL="647694" indent="-323847" lvl="1">
              <a:lnSpc>
                <a:spcPts val="4199"/>
              </a:lnSpc>
              <a:spcBef>
                <a:spcPct val="0"/>
              </a:spcBef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Um Técnico Administrativo trabalha como motorista.</a:t>
            </a:r>
          </a:p>
          <a:p>
            <a:pPr algn="just">
              <a:lnSpc>
                <a:spcPts val="4199"/>
              </a:lnSpc>
              <a:spcBef>
                <a:spcPct val="0"/>
              </a:spcBef>
            </a:pPr>
          </a:p>
          <a:p>
            <a:pPr algn="just">
              <a:lnSpc>
                <a:spcPts val="419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27283" y="276785"/>
            <a:ext cx="17560717" cy="958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DISPONIBILIDADE no setor público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disponibilidade ocorre quando: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 cargo é extinto ou é declarado desnecessário.  O servidor estável fica afastado do exercício, aguardando aproveitamento em outro cargo compatível. art. 41, §3º, da CF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Características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✔️ Afastamento temporário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Vínculo mantido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Servidor não exerce o cargo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Recebe remuneração proporcional ao tempo de serviço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✔️ Incide teto remuneratório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📚 Exemplo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Município extingue determinado cargo efetivo.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➡️ Servidor estável entra em disponibilidade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➡️ Aguarda aproveitamento em outro cargo compatível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➡️ Recebe remuneração proporcional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464969" y="593221"/>
            <a:ext cx="14030416" cy="798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EXCLUSIVIDADE no setor público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Exclusividade é o regime que: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proíbe o servidor de exercer outra atividade pública ou privada salvo exceções expressamente previstas em lei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Aplica-se, em regra, a: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cargos estratégicos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cargos de alta dedicação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carreiras típicas de Estado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Características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Regime jurídico específico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Incompatível com outro vínculo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Pode gerar gratificação ou adicional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Exige previsão legal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652369"/>
            <a:ext cx="16230600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RESCISÃO (Término do vínculo)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setor público, o termo “rescisão” não é muito usado, como no setor privado.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Em vez disso, o vínculo pode ser encerrado por:</a:t>
            </a:r>
          </a:p>
        </p:txBody>
      </p:sp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71550"/>
            <a:ext cx="16230600" cy="5848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EXONERAÇÃO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 o desligamento sem caráter punitivo. Pode ocorrer: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pedido do servidor, quando ele quer sair.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 ofício, por decisão da Administração, por exemplo: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Quando o servidor não toma posse no prazo.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Quando não entra em exercício após tomar posse.</a:t>
            </a:r>
          </a:p>
          <a:p>
            <a:pPr algn="just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Quando não é aprovado no estágio probatório.</a:t>
            </a:r>
          </a:p>
        </p:txBody>
      </p:sp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665910"/>
            <a:ext cx="16506230" cy="5314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</a:t>
            </a:r>
            <a:r>
              <a:rPr lang="en-US" b="true" sz="30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EMISSÃO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 uma penalidade administrativa, aplicada após processo disciplinar, por faltas graves, como: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Abandono de cargo;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Inassiduidade habitual;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Improbidade administrativa;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Corrupção, entre outras.</a:t>
            </a:r>
          </a:p>
          <a:p>
            <a:pPr algn="l">
              <a:lnSpc>
                <a:spcPts val="4200"/>
              </a:lnSpc>
              <a:spcBef>
                <a:spcPct val="0"/>
              </a:spcBef>
            </a:pPr>
          </a:p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Gera impedimentos legais, como inabilitação para cargos públicos por um período.</a:t>
            </a:r>
          </a:p>
        </p:txBody>
      </p:sp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404314"/>
            <a:ext cx="9472130" cy="4941965"/>
          </a:xfrm>
          <a:custGeom>
            <a:avLst/>
            <a:gdLst/>
            <a:ahLst/>
            <a:cxnLst/>
            <a:rect r="r" b="b" t="t" l="l"/>
            <a:pathLst>
              <a:path h="4941965" w="9472130">
                <a:moveTo>
                  <a:pt x="0" y="0"/>
                </a:moveTo>
                <a:lnTo>
                  <a:pt x="9472130" y="0"/>
                </a:lnTo>
                <a:lnTo>
                  <a:pt x="9472130" y="4941965"/>
                </a:lnTo>
                <a:lnTo>
                  <a:pt x="0" y="49419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293" r="-1165" b="-29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300323" y="3051577"/>
            <a:ext cx="6782375" cy="35807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"Que o conhecimento adquirido hoje fortaleça ainda mais o compromisso de cada servidor com a legalidade, a eficiência e o serviço público de qualidade que a sociedade merece."</a:t>
            </a:r>
          </a:p>
        </p:txBody>
      </p:sp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276315" y="3551295"/>
            <a:ext cx="3234726" cy="4765711"/>
          </a:xfrm>
          <a:custGeom>
            <a:avLst/>
            <a:gdLst/>
            <a:ahLst/>
            <a:cxnLst/>
            <a:rect r="r" b="b" t="t" l="l"/>
            <a:pathLst>
              <a:path h="4765711" w="3234726">
                <a:moveTo>
                  <a:pt x="0" y="0"/>
                </a:moveTo>
                <a:lnTo>
                  <a:pt x="3234726" y="0"/>
                </a:lnTo>
                <a:lnTo>
                  <a:pt x="3234726" y="4765711"/>
                </a:lnTo>
                <a:lnTo>
                  <a:pt x="0" y="47657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962025"/>
            <a:ext cx="16230600" cy="5998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Vencimentos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 a remuneração básica do servidor público, correspondente ao salário pelo cargo efetivo que ocupa.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Não inclui gratificações, adicionais, vantagens ou benefícios.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É o valor fixado em lei para o cargo, antes de acréscimos.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Exemplo: salário base de um professor concursado.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58292" y="2714730"/>
            <a:ext cx="15815567" cy="2980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remuneração por subsídio é um modelo de pagamento que se caracteriza pela fixação de um valor único, que abrange todas as verbas remuneratórias de um servidor público. Este sistema é utilizado principalmente em cargos públicos, onde a remuneração é estabelecida por lei, garantindo uma maior previsibilidade e controle orçamentário.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962025"/>
            <a:ext cx="16230600" cy="2417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Subsídios</a:t>
            </a:r>
          </a:p>
          <a:p>
            <a:pPr algn="ctr">
              <a:lnSpc>
                <a:spcPts val="4900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159630"/>
            <a:ext cx="16230600" cy="6581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PROVENTOS</a:t>
            </a: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just">
              <a:lnSpc>
                <a:spcPts val="4759"/>
              </a:lnSpc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 proventos na folha de pagamento representam os valores que a empresa paga ao trabalhador como parte do salário e dos benefícios. Eles aparecem no holerite, somados ao valor bruto que será recebido. Entender esses valores ajuda o trabalhador a saber se está recebendo corretamente.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Sempre que um funcionário trabalha com carteira assinada, ele tem direito a receber proventos. Esses valores incluem o salário base, horas extras, adicionais, gratificações e outros ganhos. O total bruto vem da soma de todos esses itens antes dos descontos.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094477"/>
            <a:ext cx="15789094" cy="53987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b="true" sz="350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Remuneração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É o conjunto de todas as parcelas pagas ao servidor, englobando vencimentos, vantagens, gratificações, adicionais, indenizações, etc.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É o total bruto recebido pelo servidor pelo exercício do cargo ou função.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Exemplo: salário base + adicional por tempo de serviço + gratificação de desempenho.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68721" y="1608120"/>
            <a:ext cx="3806986" cy="2540298"/>
          </a:xfrm>
          <a:custGeom>
            <a:avLst/>
            <a:gdLst/>
            <a:ahLst/>
            <a:cxnLst/>
            <a:rect r="r" b="b" t="t" l="l"/>
            <a:pathLst>
              <a:path h="2540298" w="3806986">
                <a:moveTo>
                  <a:pt x="0" y="0"/>
                </a:moveTo>
                <a:lnTo>
                  <a:pt x="3806986" y="0"/>
                </a:lnTo>
                <a:lnTo>
                  <a:pt x="3806986" y="2540298"/>
                </a:lnTo>
                <a:lnTo>
                  <a:pt x="0" y="25402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472214" y="962025"/>
            <a:ext cx="13343573" cy="5981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Teto Remuneratório</a:t>
            </a:r>
          </a:p>
          <a:p>
            <a:pPr algn="ctr">
              <a:lnSpc>
                <a:spcPts val="4759"/>
              </a:lnSpc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Constituição estabelece que: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União → teto = subsídio dos Ministros do STF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Estados e DF → teto varia conforme o Poder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Municípios → teto = subsídio do Prefeito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** Pode acontecer em legislação própria o teto ser equiparado ao 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subsídio dos ministros do STF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025"/>
            <a:ext cx="16230600" cy="5380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b="true" sz="33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Verbas Complementares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São pagamentos adicionais que o servidor público recebe além da sua remuneração básica (vencimentos, subsídios ou proventos).</a:t>
            </a:r>
          </a:p>
          <a:p>
            <a:pPr algn="just">
              <a:lnSpc>
                <a:spcPts val="4759"/>
              </a:lnSpc>
              <a:spcBef>
                <a:spcPct val="0"/>
              </a:spcBef>
            </a:pPr>
          </a:p>
          <a:p>
            <a:pPr algn="just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Essas verbas servem para complementar o salário e podem ser chamadas de gratificações, adicionais, auxílios, indenizações, entre outras vantagens previstas em lei.</a:t>
            </a:r>
          </a:p>
          <a:p>
            <a:pPr algn="ctr">
              <a:lnSpc>
                <a:spcPts val="475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DAHAfcjLEXw</dc:identifier>
  <dcterms:modified xsi:type="dcterms:W3CDTF">2011-08-01T06:04:30Z</dcterms:modified>
  <cp:revision>1</cp:revision>
  <dc:title>Smart RH Público! Remuneração e Afastamentos 45016 Data do Painel: 12/02/2026 Valor: R$ ,00 1 Vencimentos, subsídios, proventos e remuneração 2 Tetos remuneratórios 3 Verbas complementares remuneratórias: a) Abono de permanência b) Salário família c)</dc:title>
</cp:coreProperties>
</file>